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8" r:id="rId1"/>
  </p:sldMasterIdLst>
  <p:notesMasterIdLst>
    <p:notesMasterId r:id="rId15"/>
  </p:notesMasterIdLst>
  <p:sldIdLst>
    <p:sldId id="256" r:id="rId2"/>
    <p:sldId id="257" r:id="rId3"/>
    <p:sldId id="258" r:id="rId4"/>
    <p:sldId id="265" r:id="rId5"/>
    <p:sldId id="266" r:id="rId6"/>
    <p:sldId id="267" r:id="rId7"/>
    <p:sldId id="259" r:id="rId8"/>
    <p:sldId id="260" r:id="rId9"/>
    <p:sldId id="261" r:id="rId10"/>
    <p:sldId id="262" r:id="rId11"/>
    <p:sldId id="263" r:id="rId12"/>
    <p:sldId id="268" r:id="rId13"/>
    <p:sldId id="264" r:id="rId14"/>
  </p:sldIdLst>
  <p:sldSz cx="14630400" cy="8229600"/>
  <p:notesSz cx="8229600" cy="14630400"/>
  <p:embeddedFontLst>
    <p:embeddedFont>
      <p:font typeface="Barlow" pitchFamily="2" charset="77"/>
      <p:regular r:id="rId16"/>
      <p:bold r:id="rId17"/>
      <p:italic r:id="rId18"/>
      <p:boldItalic r:id="rId19"/>
    </p:embeddedFont>
    <p:embeddedFont>
      <p:font typeface="Montserrat" pitchFamily="2" charset="77"/>
      <p:regular r:id="rId20"/>
      <p:bold r:id="rId21"/>
      <p:italic r:id="rId22"/>
      <p:boldItalic r:id="rId23"/>
    </p:embeddedFont>
    <p:embeddedFont>
      <p:font typeface="Montserrat Bold" pitchFamily="2" charset="77"/>
      <p:bold r:id="rId24"/>
    </p:embeddedFont>
    <p:embeddedFont>
      <p:font typeface="Source Sans Pro" panose="020B0503030403020204" pitchFamily="34" charset="0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4"/>
    <p:restoredTop sz="94771"/>
  </p:normalViewPr>
  <p:slideViewPr>
    <p:cSldViewPr snapToGrid="0">
      <p:cViewPr varScale="1">
        <p:scale>
          <a:sx n="73" d="100"/>
          <a:sy n="73" d="100"/>
        </p:scale>
        <p:origin x="208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/>
              <a:t>‹#›</a:t>
            </a:fld>
            <a:endParaRPr sz="1200" b="0" i="0" u="none" strike="noStrike" cap="none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1" name="Google Shape;13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" name="Google Shape;7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 master">
  <p:cSld name="Slide 1 master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Google Shape;13;p2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EDED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9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2 master">
  <p:cSld name="Slide 2 mas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3 master">
  <p:cSld name="Slide 3 mast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4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4 master">
  <p:cSld name="Slide 4 mast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" name="Google Shape;25;p5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5 master">
  <p:cSld name="Slide 5 mast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Google Shape;29;p6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6 master">
  <p:cSld name="Slide 6 mast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7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Google Shape;33;p7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 master">
  <p:cSld name="Slide 7 mast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8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Google Shape;37;p8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8 master">
  <p:cSld name="Slide 8 mast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9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Google Shape;41;p9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9 master">
  <p:cSld name="Slide 9 mast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 descr="preencode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10" descr="preencoded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39215" y="7749540"/>
            <a:ext cx="1722605" cy="411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/>
          <p:nvPr/>
        </p:nvSpPr>
        <p:spPr>
          <a:xfrm>
            <a:off x="8177093" y="1516380"/>
            <a:ext cx="5694998" cy="35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200"/>
              <a:buFont typeface="Barlow"/>
              <a:buNone/>
            </a:pPr>
            <a:r>
              <a:rPr lang="he-IL" sz="2200" b="1" i="0" u="none" strike="noStrike" cap="none" dirty="0">
                <a:solidFill>
                  <a:srgbClr val="7068F4"/>
                </a:solidFill>
                <a:latin typeface="Barlow"/>
                <a:sym typeface="Barlow"/>
              </a:rPr>
              <a:t>סדרת </a:t>
            </a:r>
            <a:r>
              <a:rPr lang="he-IL" sz="2200" b="1" i="0" u="none" strike="noStrike" cap="none" dirty="0" err="1">
                <a:solidFill>
                  <a:srgbClr val="7068F4"/>
                </a:solidFill>
                <a:latin typeface="Barlow"/>
                <a:sym typeface="Barlow"/>
              </a:rPr>
              <a:t>וובינרים</a:t>
            </a:r>
            <a:r>
              <a:rPr lang="he-IL" sz="2200" b="1" i="0" u="none" strike="noStrike" cap="none" dirty="0">
                <a:solidFill>
                  <a:srgbClr val="7068F4"/>
                </a:solidFill>
                <a:latin typeface="Barlow"/>
                <a:sym typeface="Barlow"/>
              </a:rPr>
              <a:t> נשים משלבות נשים בהייטק</a:t>
            </a:r>
            <a:endParaRPr sz="2200" b="0" i="0" u="none" strike="noStrike" cap="none" dirty="0"/>
          </a:p>
        </p:txBody>
      </p:sp>
      <p:sp>
        <p:nvSpPr>
          <p:cNvPr id="54" name="Google Shape;54;p12"/>
          <p:cNvSpPr/>
          <p:nvPr/>
        </p:nvSpPr>
        <p:spPr>
          <a:xfrm>
            <a:off x="6244709" y="2089190"/>
            <a:ext cx="7627382" cy="98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6150"/>
              <a:buFont typeface="Barlow"/>
              <a:buNone/>
            </a:pPr>
            <a:r>
              <a:rPr lang="en-US" sz="6150" b="1" i="0" u="none" strike="noStrike" cap="none" dirty="0">
                <a:solidFill>
                  <a:srgbClr val="7068F4"/>
                </a:solidFill>
                <a:latin typeface="Barlow"/>
                <a:ea typeface="Barlow"/>
                <a:cs typeface="Barlow"/>
                <a:sym typeface="Barlow"/>
              </a:rPr>
              <a:t>Solution Architect</a:t>
            </a:r>
            <a:endParaRPr sz="6150" b="0" i="0" u="none" strike="noStrike" cap="none" dirty="0"/>
          </a:p>
        </p:txBody>
      </p:sp>
      <p:sp>
        <p:nvSpPr>
          <p:cNvPr id="55" name="Google Shape;55;p12"/>
          <p:cNvSpPr/>
          <p:nvPr/>
        </p:nvSpPr>
        <p:spPr>
          <a:xfrm>
            <a:off x="10451187" y="3397687"/>
            <a:ext cx="3420904" cy="427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6415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650"/>
              <a:buFont typeface="Barlow"/>
              <a:buNone/>
            </a:pPr>
            <a:r>
              <a:rPr lang="he-IL" sz="2800" b="1" dirty="0" err="1">
                <a:solidFill>
                  <a:srgbClr val="7068F4"/>
                </a:solidFill>
                <a:latin typeface="Barlow"/>
              </a:rPr>
              <a:t>רוית</a:t>
            </a:r>
            <a:r>
              <a:rPr lang="he-IL" sz="3200" dirty="0"/>
              <a:t> </a:t>
            </a:r>
            <a:r>
              <a:rPr lang="he-IL" sz="2800" b="1" dirty="0">
                <a:solidFill>
                  <a:srgbClr val="7068F4"/>
                </a:solidFill>
                <a:latin typeface="Barlow"/>
              </a:rPr>
              <a:t>ברקו</a:t>
            </a:r>
            <a:endParaRPr sz="2800" b="1" dirty="0">
              <a:solidFill>
                <a:srgbClr val="7068F4"/>
              </a:solidFill>
              <a:latin typeface="Barlow"/>
            </a:endParaRPr>
          </a:p>
        </p:txBody>
      </p:sp>
      <p:sp>
        <p:nvSpPr>
          <p:cNvPr id="56" name="Google Shape;56;p12"/>
          <p:cNvSpPr/>
          <p:nvPr/>
        </p:nvSpPr>
        <p:spPr>
          <a:xfrm>
            <a:off x="10267720" y="4150162"/>
            <a:ext cx="3604371" cy="254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200"/>
              <a:buFont typeface="Barlow"/>
              <a:buNone/>
            </a:pPr>
            <a:r>
              <a:rPr lang="en-US" sz="2200" b="1" i="0" u="none" strike="noStrike" cap="none" dirty="0">
                <a:solidFill>
                  <a:srgbClr val="7068F4"/>
                </a:solidFill>
                <a:latin typeface="Barlow"/>
                <a:ea typeface="Barlow"/>
                <a:cs typeface="Barlow"/>
                <a:sym typeface="Barlow"/>
              </a:rPr>
              <a:t>S</a:t>
            </a:r>
            <a:r>
              <a:rPr lang="en-US" sz="2200" b="1" dirty="0">
                <a:solidFill>
                  <a:srgbClr val="7068F4"/>
                </a:solidFill>
                <a:latin typeface="Barlow"/>
                <a:ea typeface="Barlow"/>
                <a:cs typeface="Barlow"/>
                <a:sym typeface="Barlow"/>
              </a:rPr>
              <a:t>olution Architect, PWC</a:t>
            </a:r>
            <a:endParaRPr sz="2200" b="0" i="0" u="none" strike="noStrike" cap="none" dirty="0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3BCAF0E-BD7C-13EC-781C-B09DCED7E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39206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8"/>
          <p:cNvSpPr/>
          <p:nvPr/>
        </p:nvSpPr>
        <p:spPr>
          <a:xfrm>
            <a:off x="3509843" y="2777966"/>
            <a:ext cx="10362248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איך מחפשים עבודה לתפקיד הזה?</a:t>
            </a:r>
            <a:endParaRPr sz="4450" b="0" i="0" u="none" strike="noStrike" cap="none" dirty="0"/>
          </a:p>
        </p:txBody>
      </p:sp>
      <p:pic>
        <p:nvPicPr>
          <p:cNvPr id="2" name="Google Shape;92;p15" descr="preencoded.png">
            <a:extLst>
              <a:ext uri="{FF2B5EF4-FFF2-40B4-BE49-F238E27FC236}">
                <a16:creationId xmlns:a16="http://schemas.microsoft.com/office/drawing/2014/main" id="{71C1B885-92DD-6386-81E9-B9F7788EC57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25;p18">
            <a:extLst>
              <a:ext uri="{FF2B5EF4-FFF2-40B4-BE49-F238E27FC236}">
                <a16:creationId xmlns:a16="http://schemas.microsoft.com/office/drawing/2014/main" id="{4BF738B6-ED02-B0C3-F279-A510027D1FE9}"/>
              </a:ext>
            </a:extLst>
          </p:cNvPr>
          <p:cNvSpPr/>
          <p:nvPr/>
        </p:nvSpPr>
        <p:spPr>
          <a:xfrm>
            <a:off x="2743200" y="2192235"/>
            <a:ext cx="2346611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2400" b="1" dirty="0">
                <a:solidFill>
                  <a:schemeClr val="tx1"/>
                </a:solidFill>
                <a:latin typeface="Barlow"/>
                <a:sym typeface="Barlow"/>
              </a:rPr>
              <a:t>מפגשים פרונטליים</a:t>
            </a:r>
            <a:endParaRPr sz="2400" b="0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4" name="Google Shape;125;p18">
            <a:extLst>
              <a:ext uri="{FF2B5EF4-FFF2-40B4-BE49-F238E27FC236}">
                <a16:creationId xmlns:a16="http://schemas.microsoft.com/office/drawing/2014/main" id="{85B78D69-D768-A6A1-A580-5A5DA711B056}"/>
              </a:ext>
            </a:extLst>
          </p:cNvPr>
          <p:cNvSpPr/>
          <p:nvPr/>
        </p:nvSpPr>
        <p:spPr>
          <a:xfrm>
            <a:off x="259848" y="3038698"/>
            <a:ext cx="2346611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2400" b="1" dirty="0" err="1">
                <a:solidFill>
                  <a:schemeClr val="tx1"/>
                </a:solidFill>
                <a:latin typeface="Barlow"/>
                <a:sym typeface="Barlow"/>
              </a:rPr>
              <a:t>לינקדין</a:t>
            </a:r>
            <a:endParaRPr sz="2400" b="0" i="0" u="none" strike="noStrike" cap="none" dirty="0">
              <a:solidFill>
                <a:schemeClr val="tx1"/>
              </a:solidFill>
            </a:endParaRPr>
          </a:p>
        </p:txBody>
      </p:sp>
      <p:sp>
        <p:nvSpPr>
          <p:cNvPr id="5" name="Google Shape;125;p18">
            <a:extLst>
              <a:ext uri="{FF2B5EF4-FFF2-40B4-BE49-F238E27FC236}">
                <a16:creationId xmlns:a16="http://schemas.microsoft.com/office/drawing/2014/main" id="{34599489-E5EC-93FE-5897-54E7B6D196C2}"/>
              </a:ext>
            </a:extLst>
          </p:cNvPr>
          <p:cNvSpPr/>
          <p:nvPr/>
        </p:nvSpPr>
        <p:spPr>
          <a:xfrm>
            <a:off x="0" y="4478195"/>
            <a:ext cx="1411995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b="1" dirty="0">
                <a:solidFill>
                  <a:schemeClr val="tx1"/>
                </a:solidFill>
                <a:latin typeface="Barlow"/>
                <a:sym typeface="Barlow"/>
              </a:rPr>
              <a:t>העלאת צורך בתוך החברה שאתן עובדות בה</a:t>
            </a:r>
            <a:endParaRPr b="0" i="0" u="none" strike="noStrike" cap="none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/>
          <p:nvPr/>
        </p:nvSpPr>
        <p:spPr>
          <a:xfrm>
            <a:off x="4767977" y="2774156"/>
            <a:ext cx="9104114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מה אני אוהבת בתפקיד הזה?</a:t>
            </a:r>
            <a:endParaRPr sz="4450" b="0" i="0" u="none" strike="noStrike" cap="none" dirty="0"/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859D3E9-8D53-7B52-D81D-7E2B49EB7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5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;p19">
            <a:extLst>
              <a:ext uri="{FF2B5EF4-FFF2-40B4-BE49-F238E27FC236}">
                <a16:creationId xmlns:a16="http://schemas.microsoft.com/office/drawing/2014/main" id="{9ABC9899-5447-D499-E3B4-7A10F1D3C358}"/>
              </a:ext>
            </a:extLst>
          </p:cNvPr>
          <p:cNvSpPr/>
          <p:nvPr/>
        </p:nvSpPr>
        <p:spPr>
          <a:xfrm>
            <a:off x="526942" y="557898"/>
            <a:ext cx="12911196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9600" b="1" i="0" u="none" strike="noStrike" cap="none" dirty="0">
                <a:solidFill>
                  <a:srgbClr val="7068F4"/>
                </a:solidFill>
                <a:latin typeface="Barlow"/>
                <a:sym typeface="Barlow"/>
              </a:rPr>
              <a:t>בהמשך ה</a:t>
            </a:r>
            <a:r>
              <a:rPr lang="he-IL" sz="9600" b="1" dirty="0">
                <a:solidFill>
                  <a:srgbClr val="7068F4"/>
                </a:solidFill>
                <a:latin typeface="Barlow"/>
                <a:sym typeface="Barlow"/>
              </a:rPr>
              <a:t>סדרה</a:t>
            </a:r>
          </a:p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endParaRPr lang="he-IL" sz="4450" b="1" dirty="0">
              <a:solidFill>
                <a:srgbClr val="7068F4"/>
              </a:solidFill>
              <a:latin typeface="Barlow"/>
              <a:sym typeface="Barlow"/>
            </a:endParaRPr>
          </a:p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3200" b="1" dirty="0">
                <a:solidFill>
                  <a:schemeClr val="tx1"/>
                </a:solidFill>
                <a:latin typeface="Barlow"/>
                <a:sym typeface="Barlow"/>
              </a:rPr>
              <a:t>נארח את רותם </a:t>
            </a:r>
            <a:r>
              <a:rPr lang="he-IL" sz="3200" b="1" dirty="0" err="1">
                <a:solidFill>
                  <a:schemeClr val="tx1"/>
                </a:solidFill>
                <a:latin typeface="Barlow"/>
                <a:sym typeface="Barlow"/>
              </a:rPr>
              <a:t>ז׳רנו</a:t>
            </a:r>
            <a:r>
              <a:rPr lang="he-IL" sz="3200" b="1" dirty="0">
                <a:solidFill>
                  <a:schemeClr val="tx1"/>
                </a:solidFill>
                <a:latin typeface="Barlow"/>
                <a:sym typeface="Barlow"/>
              </a:rPr>
              <a:t>, </a:t>
            </a:r>
            <a:endParaRPr lang="en-US" sz="3200" b="1" dirty="0">
              <a:solidFill>
                <a:schemeClr val="tx1"/>
              </a:solidFill>
              <a:latin typeface="Barlow"/>
              <a:sym typeface="Barlow"/>
            </a:endParaRPr>
          </a:p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en-US" sz="3200" b="1" dirty="0">
                <a:solidFill>
                  <a:schemeClr val="tx1"/>
                </a:solidFill>
                <a:latin typeface="Barlow"/>
                <a:sym typeface="Barlow"/>
              </a:rPr>
              <a:t>Account Executive &amp; Sales expert </a:t>
            </a:r>
            <a:endParaRPr lang="he-IL" sz="3200" b="1" dirty="0">
              <a:solidFill>
                <a:schemeClr val="tx1"/>
              </a:solidFill>
              <a:latin typeface="Barlow"/>
              <a:sym typeface="Barlow"/>
            </a:endParaRPr>
          </a:p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endParaRPr lang="en-US" sz="4450" b="1" dirty="0">
              <a:solidFill>
                <a:schemeClr val="tx1"/>
              </a:solidFill>
              <a:latin typeface="Barlow"/>
              <a:sym typeface="Barlow"/>
            </a:endParaRPr>
          </a:p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2800" b="1" dirty="0">
                <a:solidFill>
                  <a:schemeClr val="tx1"/>
                </a:solidFill>
                <a:latin typeface="Barlow"/>
                <a:sym typeface="Barlow"/>
              </a:rPr>
              <a:t>שפתח בפנינו את עולם המכירות בהייטק</a:t>
            </a:r>
          </a:p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2800" b="1" dirty="0">
                <a:solidFill>
                  <a:schemeClr val="tx1"/>
                </a:solidFill>
                <a:latin typeface="Barlow"/>
                <a:sym typeface="Barlow"/>
              </a:rPr>
              <a:t>איזה תפקידי כניסה קיימים? למי? מה הביקוש ומה צריך?</a:t>
            </a:r>
          </a:p>
        </p:txBody>
      </p:sp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4FF2465-353C-D18C-8FD3-F20A7A073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85" y="379667"/>
            <a:ext cx="3735133" cy="37351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413AE9-DFA0-CB98-D133-8BB1BE183945}"/>
              </a:ext>
            </a:extLst>
          </p:cNvPr>
          <p:cNvSpPr txBox="1"/>
          <p:nvPr/>
        </p:nvSpPr>
        <p:spPr>
          <a:xfrm>
            <a:off x="342685" y="4330585"/>
            <a:ext cx="37351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r>
              <a:rPr lang="he-IL" sz="4800" b="1" dirty="0">
                <a:solidFill>
                  <a:srgbClr val="7068F4"/>
                </a:solidFill>
                <a:latin typeface="Barlow"/>
                <a:sym typeface="Barlow"/>
              </a:rPr>
              <a:t>יום שני ה21.4 בשעה 20:00</a:t>
            </a:r>
            <a:endParaRPr lang="en-IL" sz="48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F4C601-D7C9-A3FB-430C-9F9EDE1C873D}"/>
              </a:ext>
            </a:extLst>
          </p:cNvPr>
          <p:cNvCxnSpPr/>
          <p:nvPr/>
        </p:nvCxnSpPr>
        <p:spPr>
          <a:xfrm>
            <a:off x="4818185" y="0"/>
            <a:ext cx="0" cy="82296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339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0"/>
          <p:cNvSpPr/>
          <p:nvPr/>
        </p:nvSpPr>
        <p:spPr>
          <a:xfrm>
            <a:off x="758309" y="3622953"/>
            <a:ext cx="7627382" cy="983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6150"/>
              <a:buFont typeface="Barlow"/>
              <a:buNone/>
            </a:pPr>
            <a:r>
              <a:rPr lang="he-IL" sz="6150" b="1" dirty="0">
                <a:solidFill>
                  <a:srgbClr val="7068F4"/>
                </a:solidFill>
                <a:latin typeface="Barlow"/>
                <a:sym typeface="Barlow"/>
              </a:rPr>
              <a:t>שאלות?</a:t>
            </a:r>
            <a:endParaRPr sz="6150" b="0" i="0" u="none" strike="noStrike" cap="non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3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EEFF5">
              <a:alpha val="84705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8170545" y="1526176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נעים מאוד!</a:t>
            </a:r>
            <a:endParaRPr sz="4450" b="0" i="0" u="none" strike="noStrike" cap="none" dirty="0"/>
          </a:p>
        </p:txBody>
      </p:sp>
      <p:sp>
        <p:nvSpPr>
          <p:cNvPr id="68" name="Google Shape;68;p13"/>
          <p:cNvSpPr/>
          <p:nvPr/>
        </p:nvSpPr>
        <p:spPr>
          <a:xfrm>
            <a:off x="758309" y="3742611"/>
            <a:ext cx="13113782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Montserrat"/>
              <a:buNone/>
            </a:pPr>
            <a:endParaRPr sz="1700" b="0" i="0" u="none" strike="noStrike" cap="none" dirty="0"/>
          </a:p>
        </p:txBody>
      </p:sp>
      <p:sp>
        <p:nvSpPr>
          <p:cNvPr id="69" name="Google Shape;69;p13"/>
          <p:cNvSpPr/>
          <p:nvPr/>
        </p:nvSpPr>
        <p:spPr>
          <a:xfrm>
            <a:off x="758309" y="4333042"/>
            <a:ext cx="13113782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Montserrat"/>
              <a:buChar char="•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6 שנים באיקאה כמנתחת מערכות ומנהלת פרויקטים טכנולוגיים – תקציבים גדולים, שינויים עסקיים מורכבים, לו"ז מורכב מרובה משאבים.</a:t>
            </a:r>
          </a:p>
          <a:p>
            <a:pPr marL="342900" marR="0" lvl="0" indent="-34290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Montserrat"/>
              <a:buChar char="•"/>
            </a:pPr>
            <a:r>
              <a:rPr lang="he-IL" sz="1700" dirty="0">
                <a:solidFill>
                  <a:srgbClr val="272525"/>
                </a:solidFill>
                <a:latin typeface="+mj-lt"/>
                <a:sym typeface="Montserrat"/>
              </a:rPr>
              <a:t>החברה הראשונה הייתה </a:t>
            </a:r>
            <a:r>
              <a:rPr lang="en-US" sz="1700" dirty="0">
                <a:solidFill>
                  <a:srgbClr val="272525"/>
                </a:solidFill>
                <a:latin typeface="+mj-lt"/>
                <a:sym typeface="Montserrat"/>
              </a:rPr>
              <a:t>GETT</a:t>
            </a:r>
            <a:r>
              <a:rPr lang="he-IL" sz="1700" dirty="0">
                <a:solidFill>
                  <a:srgbClr val="272525"/>
                </a:solidFill>
                <a:latin typeface="+mj-lt"/>
                <a:sym typeface="Montserrat"/>
              </a:rPr>
              <a:t> – סביבה שונה, מונחים חדשים, קוד לבוש, קוד התנהגות, סטנדרטים אחרים (לטוב ולרע)</a:t>
            </a:r>
            <a:endParaRPr sz="1700" i="0" u="none" strike="noStrike" cap="none" dirty="0">
              <a:latin typeface="+mj-lt"/>
            </a:endParaRPr>
          </a:p>
        </p:txBody>
      </p:sp>
      <p:sp>
        <p:nvSpPr>
          <p:cNvPr id="70" name="Google Shape;70;p13"/>
          <p:cNvSpPr/>
          <p:nvPr/>
        </p:nvSpPr>
        <p:spPr>
          <a:xfrm>
            <a:off x="758309" y="4755475"/>
            <a:ext cx="13113782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Montserrat"/>
              <a:buChar char="•"/>
            </a:pPr>
            <a:endParaRPr sz="1700" b="0" i="0" u="none" strike="noStrike" cap="none" dirty="0"/>
          </a:p>
        </p:txBody>
      </p:sp>
      <p:sp>
        <p:nvSpPr>
          <p:cNvPr id="71" name="Google Shape;71;p13"/>
          <p:cNvSpPr/>
          <p:nvPr/>
        </p:nvSpPr>
        <p:spPr>
          <a:xfrm>
            <a:off x="758309" y="3607118"/>
            <a:ext cx="13113782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Montserrat"/>
              <a:buChar char="•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ידעתי שיש עולם שלם שאני כרגע לא חלק ממנו ויש לי המון מה לתת ומה לקבל – ברגע שידעתי מבחינת מונחים מה אני מביאה לשולחן ואיך קוראים לזה – שם קרה הקסם!</a:t>
            </a:r>
            <a:endParaRPr sz="1700" b="0" i="0" u="none" strike="noStrike" cap="none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/>
          <p:nvPr/>
        </p:nvSpPr>
        <p:spPr>
          <a:xfrm>
            <a:off x="8170545" y="1221343"/>
            <a:ext cx="5701546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התפקיד שלי</a:t>
            </a:r>
            <a:endParaRPr sz="4450" b="0" i="0" u="none" strike="noStrike" cap="none" dirty="0"/>
          </a:p>
        </p:txBody>
      </p:sp>
      <p:sp>
        <p:nvSpPr>
          <p:cNvPr id="79" name="Google Shape;79;p14"/>
          <p:cNvSpPr/>
          <p:nvPr/>
        </p:nvSpPr>
        <p:spPr>
          <a:xfrm>
            <a:off x="9354979" y="2258973"/>
            <a:ext cx="4517112" cy="356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2200"/>
              <a:buFont typeface="Barlow"/>
              <a:buNone/>
            </a:pPr>
            <a:r>
              <a:rPr lang="en-US" sz="2200" b="1" i="0" u="none" strike="noStrike" cap="none" dirty="0">
                <a:solidFill>
                  <a:srgbClr val="7068F4"/>
                </a:solidFill>
                <a:latin typeface="Barlow"/>
                <a:ea typeface="Barlow"/>
                <a:cs typeface="Barlow"/>
                <a:sym typeface="Barlow"/>
              </a:rPr>
              <a:t>S</a:t>
            </a:r>
            <a:r>
              <a:rPr lang="en-US" sz="2200" b="1" dirty="0">
                <a:solidFill>
                  <a:srgbClr val="7068F4"/>
                </a:solidFill>
                <a:latin typeface="Barlow"/>
                <a:ea typeface="Barlow"/>
                <a:cs typeface="Barlow"/>
                <a:sym typeface="Barlow"/>
              </a:rPr>
              <a:t>olution Architect</a:t>
            </a:r>
            <a:endParaRPr sz="2200" b="0" i="0" u="none" strike="noStrike" cap="none" dirty="0"/>
          </a:p>
        </p:txBody>
      </p:sp>
      <p:sp>
        <p:nvSpPr>
          <p:cNvPr id="80" name="Google Shape;80;p14"/>
          <p:cNvSpPr/>
          <p:nvPr/>
        </p:nvSpPr>
        <p:spPr>
          <a:xfrm>
            <a:off x="6244709" y="2940129"/>
            <a:ext cx="7627382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תכנון ובנייה של מערכת היחסים בין המערכות הטכנולוגיות של החברה – בתוך החברה והחוצה (רשתות, </a:t>
            </a:r>
            <a:r>
              <a:rPr lang="he-IL" sz="1700" dirty="0" err="1">
                <a:solidFill>
                  <a:srgbClr val="272525"/>
                </a:solidFill>
                <a:latin typeface="Montserrat"/>
                <a:sym typeface="Montserrat"/>
              </a:rPr>
              <a:t>דיגיטל</a:t>
            </a: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 וכו')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בחירת הטכנולוגיות המתאימות ולוודא שהפתרונות עומדים בדרישות עסקיות, טכניות, פונקציונליות, רגולטוריות ואבטחת מידע.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קישור בין צוותי הפיתוח, המנהלים והלקוחות כדי לוודא שהמערכת פועלת בצורה יעילה ואחידה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en-US" sz="1700" dirty="0" err="1">
                <a:solidFill>
                  <a:srgbClr val="272525"/>
                </a:solidFill>
                <a:latin typeface="Montserrat"/>
                <a:sym typeface="Montserrat"/>
              </a:rPr>
              <a:t>Governence</a:t>
            </a: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 : לפקח ולעיתים להנהיג תהליכים, כללים והחלטות בצורה מתודולוגית. קביעת מדיניות, יצירת סטנדרטים ומעקב שוטף כדי לוודא שפעילויות מתקיימות באופן סדיר ותקין עפ"י הנורמות שנקבעו. כולל ניהול סיכונים כמובן.</a:t>
            </a:r>
            <a:endParaRPr sz="1700" b="0" i="0" u="none" strike="noStrike" cap="non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E567092-02D9-848E-4E7F-2A358EBD89DB}"/>
              </a:ext>
            </a:extLst>
          </p:cNvPr>
          <p:cNvCxnSpPr/>
          <p:nvPr/>
        </p:nvCxnSpPr>
        <p:spPr>
          <a:xfrm flipH="1">
            <a:off x="6544019" y="2776251"/>
            <a:ext cx="732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7006" y="634127"/>
            <a:ext cx="5240893" cy="6550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endParaRPr lang="en-US" sz="41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726" y="1220152"/>
            <a:ext cx="3964662" cy="47083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858732" y="6862048"/>
            <a:ext cx="2620447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2050" dirty="0"/>
          </a:p>
        </p:txBody>
      </p:sp>
      <p:sp>
        <p:nvSpPr>
          <p:cNvPr id="5" name="Text 2"/>
          <p:cNvSpPr/>
          <p:nvPr/>
        </p:nvSpPr>
        <p:spPr>
          <a:xfrm>
            <a:off x="9858732" y="7420094"/>
            <a:ext cx="3964662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5325308" y="2153722"/>
            <a:ext cx="2620447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2050" dirty="0"/>
          </a:p>
        </p:txBody>
      </p:sp>
      <p:sp>
        <p:nvSpPr>
          <p:cNvPr id="7" name="Text 4"/>
          <p:cNvSpPr/>
          <p:nvPr/>
        </p:nvSpPr>
        <p:spPr>
          <a:xfrm>
            <a:off x="5325308" y="2711768"/>
            <a:ext cx="3963352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8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5380" y="127098"/>
            <a:ext cx="3963352" cy="344721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91885" y="5600938"/>
            <a:ext cx="2620447" cy="3275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2050" dirty="0"/>
          </a:p>
        </p:txBody>
      </p:sp>
      <p:sp>
        <p:nvSpPr>
          <p:cNvPr id="10" name="Text 6"/>
          <p:cNvSpPr/>
          <p:nvPr/>
        </p:nvSpPr>
        <p:spPr>
          <a:xfrm>
            <a:off x="791885" y="6158984"/>
            <a:ext cx="3963352" cy="3458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800" dirty="0"/>
          </a:p>
        </p:txBody>
      </p:sp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5AF801AD-DF6D-2D22-EAC8-7BB72669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1565" y="4395237"/>
            <a:ext cx="3898940" cy="2598539"/>
          </a:xfrm>
          <a:prstGeom prst="rect">
            <a:avLst/>
          </a:prstGeom>
        </p:spPr>
      </p:pic>
      <p:pic>
        <p:nvPicPr>
          <p:cNvPr id="12" name="Image 1" descr="preencoded.png">
            <a:extLst>
              <a:ext uri="{FF2B5EF4-FFF2-40B4-BE49-F238E27FC236}">
                <a16:creationId xmlns:a16="http://schemas.microsoft.com/office/drawing/2014/main" id="{D4C2AB19-9149-67A2-28A6-62B830C35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80" y="4442995"/>
            <a:ext cx="3898940" cy="2643426"/>
          </a:xfrm>
          <a:prstGeom prst="rect">
            <a:avLst/>
          </a:prstGeom>
        </p:spPr>
      </p:pic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C8D871AC-EF1D-E72B-3538-23977D226D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1723" y="771525"/>
            <a:ext cx="3898940" cy="259818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56853" y="1305639"/>
            <a:ext cx="5609749" cy="701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5500"/>
              </a:lnSpc>
              <a:buNone/>
            </a:pPr>
            <a:r>
              <a:rPr lang="he-IL" sz="4400" b="1" spc="-44" dirty="0">
                <a:latin typeface="Montserrat Bold" pitchFamily="34" charset="0"/>
              </a:rPr>
              <a:t>ניהול דיון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523" y="2500551"/>
            <a:ext cx="4054078" cy="250555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961727" y="5314593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he-IL" sz="2200" b="1" spc="-22" dirty="0">
                <a:solidFill>
                  <a:srgbClr val="3D3838"/>
                </a:solidFill>
                <a:latin typeface="Montserrat Bold" pitchFamily="34" charset="0"/>
              </a:rPr>
              <a:t>להבין את חוקי המשחק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9712523" y="5813227"/>
            <a:ext cx="4054078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he-IL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</a:rPr>
              <a:t>הבנת הכללים (מיתוג תזמון ומסר) חיונית להצלחה.</a:t>
            </a:r>
            <a:endParaRPr lang="en-US" sz="19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161" y="2500551"/>
            <a:ext cx="4054197" cy="250567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537484" y="5314712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he-IL" sz="2200" b="1" spc="-22" dirty="0">
                <a:solidFill>
                  <a:srgbClr val="3D3838"/>
                </a:solidFill>
                <a:latin typeface="Montserrat Bold" pitchFamily="34" charset="0"/>
              </a:rPr>
              <a:t>לשלוט בנרטיב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88161" y="5813346"/>
            <a:ext cx="4054197" cy="11104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he-IL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</a:rPr>
              <a:t>בדיון מאתגר, להיות מקצוענית חשובה יותר מאגו. היגררות לדרמות תוביל לבזבוז זמן ופספוס המטרה.</a:t>
            </a:r>
            <a:endParaRPr lang="en-US" sz="19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798" y="2500551"/>
            <a:ext cx="4054197" cy="250567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13121" y="5314712"/>
            <a:ext cx="280487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750"/>
              </a:lnSpc>
              <a:buNone/>
            </a:pPr>
            <a:r>
              <a:rPr lang="he-IL" sz="2200" b="1" spc="-22" dirty="0">
                <a:solidFill>
                  <a:srgbClr val="3D3838"/>
                </a:solidFill>
                <a:latin typeface="Montserrat Bold" pitchFamily="34" charset="0"/>
              </a:rPr>
              <a:t>לקרוא את הדינמיקה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863798" y="5813346"/>
            <a:ext cx="4054197" cy="7403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900"/>
              </a:lnSpc>
              <a:buNone/>
            </a:pPr>
            <a:r>
              <a:rPr lang="he-IL" sz="1900" dirty="0">
                <a:solidFill>
                  <a:srgbClr val="3D3838"/>
                </a:solidFill>
                <a:latin typeface="Source Sans Pro" pitchFamily="34" charset="0"/>
                <a:ea typeface="Source Sans Pro" pitchFamily="34" charset="-122"/>
              </a:rPr>
              <a:t>הכירי את קהל היעד, המוטיבציות, הערכים  והיעדים שלהם.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395" y="535424"/>
            <a:ext cx="13267611" cy="73594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1395" y="8186857"/>
            <a:ext cx="4425077" cy="553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b="1" kern="0" spc="-35" dirty="0">
                <a:solidFill>
                  <a:srgbClr val="000000"/>
                </a:solidFill>
                <a:latin typeface="Montserrat Bold" pitchFamily="34" charset="0"/>
                <a:ea typeface="Montserrat Bold" pitchFamily="34" charset="-122"/>
                <a:cs typeface="Montserrat Bold" pitchFamily="34" charset="-120"/>
              </a:rPr>
              <a:t> </a:t>
            </a:r>
            <a:endParaRPr lang="en-US" sz="3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/>
          <p:nvPr/>
        </p:nvSpPr>
        <p:spPr>
          <a:xfrm>
            <a:off x="6035388" y="3088819"/>
            <a:ext cx="7627382" cy="167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איך התפקיד נראה בחברות השונות </a:t>
            </a:r>
            <a:endParaRPr sz="4450" b="0" i="0" u="none" strike="noStrike" cap="none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/>
          <p:nvPr/>
        </p:nvSpPr>
        <p:spPr>
          <a:xfrm>
            <a:off x="6687622" y="2187535"/>
            <a:ext cx="7184469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אילו </a:t>
            </a:r>
            <a:r>
              <a:rPr lang="he-IL" sz="4450" b="1" dirty="0" err="1">
                <a:solidFill>
                  <a:srgbClr val="7068F4"/>
                </a:solidFill>
                <a:latin typeface="Barlow"/>
                <a:sym typeface="Barlow"/>
              </a:rPr>
              <a:t>סקילס</a:t>
            </a: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 נדרשים ?</a:t>
            </a:r>
            <a:endParaRPr sz="4450" b="0" i="0" u="none" strike="noStrike" cap="none" dirty="0"/>
          </a:p>
        </p:txBody>
      </p:sp>
      <p:sp>
        <p:nvSpPr>
          <p:cNvPr id="110" name="Google Shape;110;p16"/>
          <p:cNvSpPr/>
          <p:nvPr/>
        </p:nvSpPr>
        <p:spPr>
          <a:xfrm>
            <a:off x="758309" y="5695236"/>
            <a:ext cx="13113782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/>
              <a:buNone/>
            </a:pPr>
            <a:endParaRPr sz="1700" b="0" i="0" u="none" strike="noStrike" cap="none"/>
          </a:p>
        </p:txBody>
      </p:sp>
      <p:sp>
        <p:nvSpPr>
          <p:cNvPr id="2" name="Google Shape;80;p14">
            <a:extLst>
              <a:ext uri="{FF2B5EF4-FFF2-40B4-BE49-F238E27FC236}">
                <a16:creationId xmlns:a16="http://schemas.microsoft.com/office/drawing/2014/main" id="{AE2BF2EF-8FCB-FFC9-BE94-0378C9157BA8}"/>
              </a:ext>
            </a:extLst>
          </p:cNvPr>
          <p:cNvSpPr/>
          <p:nvPr/>
        </p:nvSpPr>
        <p:spPr>
          <a:xfrm>
            <a:off x="2027104" y="3094365"/>
            <a:ext cx="11844987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en-US" sz="1700" dirty="0" err="1">
                <a:solidFill>
                  <a:srgbClr val="272525"/>
                </a:solidFill>
                <a:latin typeface="Montserrat"/>
                <a:sym typeface="Montserrat"/>
              </a:rPr>
              <a:t>Aglie</a:t>
            </a:r>
            <a:r>
              <a:rPr lang="en-US" sz="1700" dirty="0">
                <a:solidFill>
                  <a:srgbClr val="272525"/>
                </a:solidFill>
                <a:latin typeface="Montserrat"/>
                <a:sym typeface="Montserrat"/>
              </a:rPr>
              <a:t> </a:t>
            </a: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 - יכולת לפרק אתגר גדול לאתגרים קטנים שניתן </a:t>
            </a:r>
            <a:r>
              <a:rPr lang="he-IL" sz="1700" dirty="0" err="1">
                <a:solidFill>
                  <a:srgbClr val="272525"/>
                </a:solidFill>
                <a:latin typeface="Montserrat"/>
                <a:sym typeface="Montserrat"/>
              </a:rPr>
              <a:t>לאמוד</a:t>
            </a: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 אותם ולמדוד משאבים נדרשים תוך כדי (זמן, משאבים של כ"א/ כסף)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יכולת </a:t>
            </a:r>
            <a:r>
              <a:rPr lang="he-IL" sz="1700" b="0" i="0" u="none" strike="noStrike" cap="none" dirty="0" err="1">
                <a:solidFill>
                  <a:srgbClr val="272525"/>
                </a:solidFill>
                <a:latin typeface="Montserrat"/>
                <a:sym typeface="Montserrat"/>
              </a:rPr>
              <a:t>אתגור</a:t>
            </a: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 ושאילת שאלות – לא לקבל את המובן מאליו ולקחת בחשבון שתמיד יש משהו שלא חשבו עליו ויכול לייצר אתגר – ככל שנקדים לאתר אותו – כך הערך המוסף שלנו כארכיטקטיות. 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יסודיות</a:t>
            </a:r>
            <a:endParaRPr lang="he-IL" sz="1700" b="0" i="0" u="none" strike="noStrike" cap="none" dirty="0">
              <a:solidFill>
                <a:srgbClr val="272525"/>
              </a:solidFill>
              <a:latin typeface="Montserrat"/>
              <a:sym typeface="Montserrat"/>
            </a:endParaRP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יחסי אנוש – יכולת שיח עם סוגים שונים של עובדים – טכנולוגיים יותר או פחות, מנהלים בכירים או אנשי מכירות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ניהול סיכונים כמתודולוגיה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טכנולוגי</a:t>
            </a: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ות חדשות – כל הזמן ללמוד , כל הזמן להתעניין</a:t>
            </a:r>
            <a:endParaRPr sz="1700" b="0" i="0" u="none" strike="noStrike" cap="none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/>
          <p:nvPr/>
        </p:nvSpPr>
        <p:spPr>
          <a:xfrm>
            <a:off x="5571887" y="1918651"/>
            <a:ext cx="8300204" cy="712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1">
              <a:lnSpc>
                <a:spcPct val="125842"/>
              </a:lnSpc>
              <a:spcBef>
                <a:spcPts val="0"/>
              </a:spcBef>
              <a:spcAft>
                <a:spcPts val="0"/>
              </a:spcAft>
              <a:buClr>
                <a:srgbClr val="7068F4"/>
              </a:buClr>
              <a:buSzPts val="4450"/>
              <a:buFont typeface="Barlow"/>
              <a:buNone/>
            </a:pPr>
            <a:r>
              <a:rPr lang="he-IL" sz="4450" b="1" dirty="0">
                <a:solidFill>
                  <a:srgbClr val="7068F4"/>
                </a:solidFill>
                <a:latin typeface="Barlow"/>
                <a:sym typeface="Barlow"/>
              </a:rPr>
              <a:t>איך מגיעים לתפקיד</a:t>
            </a:r>
            <a:endParaRPr sz="4450" b="0" i="0" u="none" strike="noStrike" cap="none" dirty="0"/>
          </a:p>
        </p:txBody>
      </p:sp>
      <p:sp>
        <p:nvSpPr>
          <p:cNvPr id="2" name="Google Shape;80;p14">
            <a:extLst>
              <a:ext uri="{FF2B5EF4-FFF2-40B4-BE49-F238E27FC236}">
                <a16:creationId xmlns:a16="http://schemas.microsoft.com/office/drawing/2014/main" id="{E69896F5-6F8A-5741-01AA-30706C52CAD5}"/>
              </a:ext>
            </a:extLst>
          </p:cNvPr>
          <p:cNvSpPr/>
          <p:nvPr/>
        </p:nvSpPr>
        <p:spPr>
          <a:xfrm>
            <a:off x="2027104" y="3094365"/>
            <a:ext cx="11844987" cy="346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ניסיון מעשי בפיתוח תוכנה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תפקידי הובלה טכנולוגיות (משם אני הגעתי)</a:t>
            </a: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dirty="0">
                <a:solidFill>
                  <a:srgbClr val="272525"/>
                </a:solidFill>
                <a:latin typeface="Montserrat"/>
                <a:sym typeface="Montserrat"/>
              </a:rPr>
              <a:t>העמקה בארכיטקטורה ולמידה מתמשכת</a:t>
            </a:r>
            <a:endParaRPr lang="he-IL" sz="1700" b="0" i="0" u="none" strike="noStrike" cap="none" dirty="0">
              <a:solidFill>
                <a:srgbClr val="272525"/>
              </a:solidFill>
              <a:latin typeface="Montserrat"/>
              <a:sym typeface="Montserrat"/>
            </a:endParaRPr>
          </a:p>
          <a:p>
            <a:pPr marL="285750" marR="0" lvl="0" indent="-28575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  <a:buFont typeface="Wingdings" panose="05000000000000000000" pitchFamily="2" charset="2"/>
              <a:buChar char="q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יכולת תקשורת טכנולוגית ועסקית – "הבורר"</a:t>
            </a:r>
          </a:p>
          <a:p>
            <a:pPr marR="0" lvl="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</a:pPr>
            <a:endParaRPr lang="he-IL" sz="1700" b="0" i="0" u="none" strike="noStrike" cap="none" dirty="0">
              <a:solidFill>
                <a:srgbClr val="272525"/>
              </a:solidFill>
              <a:latin typeface="Montserrat"/>
              <a:sym typeface="Montserrat"/>
            </a:endParaRPr>
          </a:p>
          <a:p>
            <a:pPr marR="0" lvl="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</a:pPr>
            <a:endParaRPr lang="he-IL" sz="1700" dirty="0">
              <a:solidFill>
                <a:srgbClr val="272525"/>
              </a:solidFill>
              <a:latin typeface="Montserrat"/>
              <a:sym typeface="Montserrat"/>
            </a:endParaRPr>
          </a:p>
          <a:p>
            <a:pPr marR="0" lvl="0" algn="r" rtl="1">
              <a:lnSpc>
                <a:spcPct val="158823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700"/>
            </a:pPr>
            <a:r>
              <a:rPr lang="he-IL" sz="1700" b="0" i="0" u="none" strike="noStrike" cap="none" dirty="0">
                <a:solidFill>
                  <a:srgbClr val="272525"/>
                </a:solidFill>
                <a:latin typeface="Montserrat"/>
                <a:sym typeface="Montserrat"/>
              </a:rPr>
              <a:t>חשוב לציין שלרוב לתפקיד מגיעים אחרי ותק של 5-7 שנות ניסיון.</a:t>
            </a:r>
            <a:endParaRPr sz="1700" b="0" i="0" u="none" strike="noStrike" cap="none" dirty="0"/>
          </a:p>
        </p:txBody>
      </p:sp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27CFFC19-FD8D-CFA5-471A-A9359440E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448</Words>
  <Application>Microsoft Macintosh PowerPoint</Application>
  <PresentationFormat>Custom</PresentationFormat>
  <Paragraphs>64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Wingdings</vt:lpstr>
      <vt:lpstr>Barlow</vt:lpstr>
      <vt:lpstr>Montserrat Bold</vt:lpstr>
      <vt:lpstr>Source Sans Pro</vt:lpstr>
      <vt:lpstr>Arial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Ravit Shmidov Berko</dc:creator>
  <cp:lastModifiedBy>Potash pickel, Bar</cp:lastModifiedBy>
  <cp:revision>6</cp:revision>
  <dcterms:modified xsi:type="dcterms:W3CDTF">2025-04-07T14:47:50Z</dcterms:modified>
</cp:coreProperties>
</file>